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111" r:id="rId4"/>
  </p:sldMasterIdLst>
  <p:notesMasterIdLst>
    <p:notesMasterId r:id="rId61"/>
  </p:notesMasterIdLst>
  <p:sldIdLst>
    <p:sldId id="256" r:id="rId5"/>
    <p:sldId id="257" r:id="rId6"/>
    <p:sldId id="258" r:id="rId7"/>
    <p:sldId id="265" r:id="rId8"/>
    <p:sldId id="299" r:id="rId9"/>
    <p:sldId id="260" r:id="rId10"/>
    <p:sldId id="261" r:id="rId11"/>
    <p:sldId id="263" r:id="rId12"/>
    <p:sldId id="262" r:id="rId13"/>
    <p:sldId id="269" r:id="rId14"/>
    <p:sldId id="268" r:id="rId15"/>
    <p:sldId id="271" r:id="rId16"/>
    <p:sldId id="274" r:id="rId17"/>
    <p:sldId id="272" r:id="rId18"/>
    <p:sldId id="275" r:id="rId19"/>
    <p:sldId id="276" r:id="rId20"/>
    <p:sldId id="285" r:id="rId21"/>
    <p:sldId id="273" r:id="rId22"/>
    <p:sldId id="277" r:id="rId23"/>
    <p:sldId id="278" r:id="rId24"/>
    <p:sldId id="279" r:id="rId25"/>
    <p:sldId id="280" r:id="rId26"/>
    <p:sldId id="282" r:id="rId27"/>
    <p:sldId id="281" r:id="rId28"/>
    <p:sldId id="287" r:id="rId29"/>
    <p:sldId id="290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8" r:id="rId38"/>
    <p:sldId id="296" r:id="rId39"/>
    <p:sldId id="297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03" r:id="rId59"/>
    <p:sldId id="28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28745-D80E-475E-A767-C0D1AFE5C25E}">
          <p14:sldIdLst>
            <p14:sldId id="256"/>
            <p14:sldId id="257"/>
            <p14:sldId id="258"/>
            <p14:sldId id="265"/>
            <p14:sldId id="299"/>
            <p14:sldId id="260"/>
            <p14:sldId id="261"/>
            <p14:sldId id="263"/>
            <p14:sldId id="262"/>
            <p14:sldId id="269"/>
            <p14:sldId id="268"/>
            <p14:sldId id="271"/>
            <p14:sldId id="274"/>
            <p14:sldId id="272"/>
            <p14:sldId id="275"/>
            <p14:sldId id="276"/>
            <p14:sldId id="285"/>
            <p14:sldId id="273"/>
            <p14:sldId id="277"/>
            <p14:sldId id="278"/>
            <p14:sldId id="279"/>
            <p14:sldId id="280"/>
            <p14:sldId id="282"/>
            <p14:sldId id="281"/>
            <p14:sldId id="287"/>
            <p14:sldId id="290"/>
            <p14:sldId id="288"/>
            <p14:sldId id="289"/>
            <p14:sldId id="291"/>
            <p14:sldId id="292"/>
            <p14:sldId id="293"/>
            <p14:sldId id="294"/>
            <p14:sldId id="295"/>
            <p14:sldId id="298"/>
            <p14:sldId id="296"/>
            <p14:sldId id="297"/>
            <p14:sldId id="300"/>
            <p14:sldId id="301"/>
          </p14:sldIdLst>
        </p14:section>
        <p14:section name="Untitled Section" id="{2AFAFCF1-4211-4AEC-9339-4C7D67A6AFA9}">
          <p14:sldIdLst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03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2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activeX/activeX9.xml><?xml version="1.0" encoding="utf-8"?>
<ax:ocx xmlns:ax="http://schemas.microsoft.com/office/2006/activeX" xmlns:r="http://schemas.openxmlformats.org/officeDocument/2006/relationships" ax:classid="{5512D116-5CC6-11CF-8D67-00AA00BDCE1D}" ax:persistence="persistStream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1" y="262786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901" y="4546601"/>
            <a:ext cx="11715751" cy="2025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768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8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3" y="26278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1" y="262786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3" y="26278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1" y="262786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2EED6-2E7C-4F81-B47D-49331A8E8892}" type="datetimeFigureOut">
              <a:rPr lang="en-US" smtClean="0"/>
              <a:pPr/>
              <a:t>9/26/2020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5EAF-511C-489A-BD55-7783C8754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9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744E560-77BF-4D1A-B6E7-CD55CE12B1B8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359379A-16E2-4C4A-96D0-A52C442257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3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3650" r:id="rId13"/>
    <p:sldLayoutId id="2147483663" r:id="rId14"/>
    <p:sldLayoutId id="2147483652" r:id="rId15"/>
    <p:sldLayoutId id="2147483660" r:id="rId16"/>
    <p:sldLayoutId id="2147483662" r:id="rId17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image" Target="../media/image13.jpeg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12" Type="http://schemas.openxmlformats.org/officeDocument/2006/relationships/image" Target="../media/image12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slideLayout" Target="../slideLayouts/slideLayout7.xml"/><Relationship Id="rId5" Type="http://schemas.openxmlformats.org/officeDocument/2006/relationships/control" Target="../activeX/activeX4.xml"/><Relationship Id="rId10" Type="http://schemas.openxmlformats.org/officeDocument/2006/relationships/control" Target="../activeX/activeX9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eup.co/" TargetMode="External"/><Relationship Id="rId2" Type="http://schemas.openxmlformats.org/officeDocument/2006/relationships/hyperlink" Target="https://unacademy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udemy.com/" TargetMode="External"/><Relationship Id="rId4" Type="http://schemas.openxmlformats.org/officeDocument/2006/relationships/hyperlink" Target="https://byju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b="1" dirty="0">
                <a:latin typeface="Bahnschrift SemiBold" panose="020B0502040204020203" pitchFamily="34" charset="0"/>
              </a:rPr>
              <a:t>E-CLASSROOM</a:t>
            </a:r>
          </a:p>
        </p:txBody>
      </p:sp>
      <p:sp>
        <p:nvSpPr>
          <p:cNvPr id="5" name="About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51259" y="3771846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endParaRPr lang="en-US" sz="18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5645427" y="3771846"/>
            <a:ext cx="6365352" cy="1204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             </a:t>
            </a:r>
            <a:r>
              <a:rPr lang="en-US" sz="2800" dirty="0"/>
              <a:t>       VHORA YASIN  3038</a:t>
            </a:r>
          </a:p>
          <a:p>
            <a:r>
              <a:rPr lang="en-US" sz="2800" dirty="0"/>
              <a:t>                       LATA VIRALKUMAR  3025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94B34-F262-46A5-A261-15CC57695474}"/>
              </a:ext>
            </a:extLst>
          </p:cNvPr>
          <p:cNvSpPr txBox="1"/>
          <p:nvPr/>
        </p:nvSpPr>
        <p:spPr>
          <a:xfrm>
            <a:off x="5645428" y="3329731"/>
            <a:ext cx="1179443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709660" y="1217920"/>
            <a:ext cx="3265171" cy="4023360"/>
          </a:xfrm>
          <a:prstGeom prst="roundRect">
            <a:avLst>
              <a:gd name="adj" fmla="val 215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27673" y="268786"/>
            <a:ext cx="7427595" cy="104647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1739" y="540875"/>
            <a:ext cx="7160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Representation of WATERFALL MODEL:- </a:t>
            </a:r>
          </a:p>
        </p:txBody>
      </p:sp>
      <p:sp>
        <p:nvSpPr>
          <p:cNvPr id="5" name="Rectangle 4"/>
          <p:cNvSpPr/>
          <p:nvPr/>
        </p:nvSpPr>
        <p:spPr>
          <a:xfrm>
            <a:off x="8709660" y="1521440"/>
            <a:ext cx="3554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>
                <a:latin typeface="Constantia" panose="02030602050306030303" pitchFamily="18" charset="0"/>
              </a:rPr>
              <a:t>We are choosing  </a:t>
            </a:r>
            <a:r>
              <a:rPr lang="en-IN" sz="3600" b="1" dirty="0">
                <a:solidFill>
                  <a:schemeClr val="bg1"/>
                </a:solidFill>
                <a:latin typeface="Constantia" panose="02030602050306030303" pitchFamily="18" charset="0"/>
              </a:rPr>
              <a:t>WATERFALL</a:t>
            </a:r>
            <a:r>
              <a:rPr lang="en-IN" sz="3600" b="1" dirty="0">
                <a:latin typeface="Constantia" panose="02030602050306030303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Constantia" panose="02030602050306030303" pitchFamily="18" charset="0"/>
              </a:rPr>
              <a:t>MODEL</a:t>
            </a:r>
            <a:r>
              <a:rPr lang="en-IN" sz="3600" b="1" dirty="0">
                <a:latin typeface="Constantia" panose="02030602050306030303" pitchFamily="18" charset="0"/>
              </a:rPr>
              <a:t> </a:t>
            </a:r>
          </a:p>
          <a:p>
            <a:r>
              <a:rPr lang="en-IN" sz="3600" b="1" dirty="0">
                <a:latin typeface="Constantia" panose="02030602050306030303" pitchFamily="18" charset="0"/>
              </a:rPr>
              <a:t>in our website.</a:t>
            </a:r>
          </a:p>
          <a:p>
            <a:endParaRPr lang="en-IN" sz="3600" b="1" dirty="0">
              <a:latin typeface="Constantia" panose="02030602050306030303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7169" y="1217922"/>
            <a:ext cx="8202931" cy="5223361"/>
            <a:chOff x="118110" y="822960"/>
            <a:chExt cx="8382000" cy="60350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" y="822960"/>
              <a:ext cx="8382000" cy="603504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7746124" y="935421"/>
              <a:ext cx="673976" cy="8092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731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66E9465-A726-7F41-8AD2-A8602F671D96}"/>
              </a:ext>
            </a:extLst>
          </p:cNvPr>
          <p:cNvSpPr txBox="1">
            <a:spLocks/>
          </p:cNvSpPr>
          <p:nvPr/>
        </p:nvSpPr>
        <p:spPr>
          <a:xfrm>
            <a:off x="558804" y="1276350"/>
            <a:ext cx="11014073" cy="49787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i="1" u="sng" dirty="0"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We are choosing waterfall model, because in our system requirement are clear and well understood.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Our functionalities are not going to be changed in </a:t>
            </a:r>
            <a:r>
              <a:rPr lang="en-IN" sz="2400" dirty="0">
                <a:latin typeface="Constantia" panose="02030602050306030303" pitchFamily="18" charset="0"/>
              </a:rPr>
              <a:t>long-term</a:t>
            </a:r>
            <a:r>
              <a:rPr lang="en-US" sz="2400" dirty="0">
                <a:latin typeface="Constantia" panose="02030602050306030303" pitchFamily="18" charset="0"/>
              </a:rPr>
              <a:t> future as we are not adding any other module.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It’s simple approach as it requires documentation at end of each phase and it’s very useful for us to verify 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onstantia" panose="02030602050306030303" pitchFamily="18" charset="0"/>
              </a:rPr>
              <a:t>Our system is an intermediate between the </a:t>
            </a:r>
            <a:r>
              <a:rPr lang="en-IN" sz="2400" dirty="0">
                <a:latin typeface="Constantia" panose="02030602050306030303" pitchFamily="18" charset="0"/>
              </a:rPr>
              <a:t>student</a:t>
            </a:r>
            <a:r>
              <a:rPr lang="en-US" sz="2400" dirty="0">
                <a:latin typeface="Constantia" panose="02030602050306030303" pitchFamily="18" charset="0"/>
              </a:rPr>
              <a:t> and</a:t>
            </a:r>
            <a:r>
              <a:rPr lang="en-IN" sz="2400" dirty="0">
                <a:latin typeface="Constantia" panose="02030602050306030303" pitchFamily="18" charset="0"/>
              </a:rPr>
              <a:t> Subject experts</a:t>
            </a:r>
            <a:r>
              <a:rPr lang="en-US" sz="2400" dirty="0">
                <a:latin typeface="Constantia" panose="02030602050306030303" pitchFamily="18" charset="0"/>
              </a:rPr>
              <a:t> so our services are  </a:t>
            </a:r>
            <a:r>
              <a:rPr lang="en-IN" sz="2400" dirty="0">
                <a:latin typeface="Constantia" panose="02030602050306030303" pitchFamily="18" charset="0"/>
              </a:rPr>
              <a:t>clear</a:t>
            </a:r>
            <a:r>
              <a:rPr lang="en-US" sz="2400" dirty="0">
                <a:latin typeface="Constantia" panose="02030602050306030303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onstantia" panose="0203060205030603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5C52B6-DFB6-A341-A234-C20D37FA532E}"/>
              </a:ext>
            </a:extLst>
          </p:cNvPr>
          <p:cNvSpPr/>
          <p:nvPr/>
        </p:nvSpPr>
        <p:spPr>
          <a:xfrm>
            <a:off x="558803" y="328467"/>
            <a:ext cx="5978735" cy="816917"/>
          </a:xfrm>
          <a:prstGeom prst="roundRect">
            <a:avLst>
              <a:gd name="adj" fmla="val 47449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Constantia" panose="02030602050306030303" pitchFamily="18" charset="0"/>
              </a:rPr>
              <a:t>Why we use Waterfall model?</a:t>
            </a:r>
          </a:p>
        </p:txBody>
      </p:sp>
    </p:spTree>
    <p:extLst>
      <p:ext uri="{BB962C8B-B14F-4D97-AF65-F5344CB8AC3E}">
        <p14:creationId xmlns:p14="http://schemas.microsoft.com/office/powerpoint/2010/main" val="301106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26975" y="4026443"/>
            <a:ext cx="6945751" cy="108716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45305" y="2813380"/>
            <a:ext cx="6775155" cy="12130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02861" y="1634610"/>
            <a:ext cx="5775939" cy="1183054"/>
          </a:xfrm>
          <a:prstGeom prst="roundRect">
            <a:avLst/>
          </a:prstGeom>
          <a:solidFill>
            <a:srgbClr val="ED7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FD2C6D-23C6-4957-8FB3-56CB3D6BCF80}"/>
              </a:ext>
            </a:extLst>
          </p:cNvPr>
          <p:cNvSpPr txBox="1">
            <a:spLocks/>
          </p:cNvSpPr>
          <p:nvPr/>
        </p:nvSpPr>
        <p:spPr>
          <a:xfrm>
            <a:off x="3927386" y="3750999"/>
            <a:ext cx="6165877" cy="1259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DIAGRAM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3248" y="1708101"/>
            <a:ext cx="3844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SYSTEM</a:t>
            </a:r>
            <a:r>
              <a:rPr lang="en-IN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0831" y="2914224"/>
            <a:ext cx="4277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FLOW</a:t>
            </a:r>
            <a:endParaRPr lang="en-US" sz="6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3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109" y="60739"/>
            <a:ext cx="11701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426975" y="4026443"/>
            <a:ext cx="6945751" cy="108716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45305" y="2813380"/>
            <a:ext cx="6775155" cy="12130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02861" y="1642514"/>
            <a:ext cx="5775939" cy="1183054"/>
          </a:xfrm>
          <a:prstGeom prst="roundRect">
            <a:avLst/>
          </a:prstGeom>
          <a:solidFill>
            <a:srgbClr val="ED7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FD2C6D-23C6-4957-8FB3-56CB3D6BCF80}"/>
              </a:ext>
            </a:extLst>
          </p:cNvPr>
          <p:cNvSpPr txBox="1">
            <a:spLocks/>
          </p:cNvSpPr>
          <p:nvPr/>
        </p:nvSpPr>
        <p:spPr>
          <a:xfrm>
            <a:off x="3927386" y="3750999"/>
            <a:ext cx="6165877" cy="1259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DIAGRAM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83197" y="1726212"/>
            <a:ext cx="3844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</a:t>
            </a:r>
            <a:r>
              <a:rPr lang="en-IN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0831" y="2914224"/>
            <a:ext cx="4277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FLOW</a:t>
            </a:r>
            <a:endParaRPr lang="en-US" sz="6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0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17" y="106018"/>
            <a:ext cx="787179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054" y="503582"/>
            <a:ext cx="375036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Level of DFD</a:t>
            </a:r>
          </a:p>
        </p:txBody>
      </p:sp>
    </p:spTree>
    <p:extLst>
      <p:ext uri="{BB962C8B-B14F-4D97-AF65-F5344CB8AC3E}">
        <p14:creationId xmlns:p14="http://schemas.microsoft.com/office/powerpoint/2010/main" val="95663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1" y="137979"/>
            <a:ext cx="834731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6166" y="448236"/>
            <a:ext cx="3137647" cy="1093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Level DFD</a:t>
            </a:r>
          </a:p>
        </p:txBody>
      </p:sp>
    </p:spTree>
    <p:extLst>
      <p:ext uri="{BB962C8B-B14F-4D97-AF65-F5344CB8AC3E}">
        <p14:creationId xmlns:p14="http://schemas.microsoft.com/office/powerpoint/2010/main" val="330271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2209A-4764-445A-B069-56A777A5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57300"/>
            <a:ext cx="11241968" cy="5238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450" y="4191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ER-Diagram</a:t>
            </a:r>
            <a:endParaRPr lang="en-US" sz="4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09901" y="2242217"/>
            <a:ext cx="8519951" cy="1797269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05175" y="2586851"/>
            <a:ext cx="79625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379460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rimary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1" name="Picture 3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2" name="Picture 4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3" name="Picture 5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5" name="Picture 7" descr="Inde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6" name="Picture 8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7" name="Picture 9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38" name="Picture 10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0" name="Picture 12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1" name="Picture 13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2" name="Picture 14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4" name="Picture 16" descr="Inde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5" name="Picture 17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6" name="Picture 18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7" name="Picture 19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49" name="Picture 21" descr="Inde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0" name="Picture 22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1" name="Picture 23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2" name="Picture 24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4" name="Picture 26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5" name="Picture 27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6" name="Picture 28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8" name="Picture 30" descr="Inde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59" name="Picture 31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0" name="Picture 32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1" name="Picture 33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3" name="Picture 35" descr="Inde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4" name="Picture 36" descr="Chang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5" name="Picture 37" descr="Drop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22566" name="Picture 38" descr="Mor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1113" cy="11113"/>
          </a:xfrm>
          <a:prstGeom prst="rect">
            <a:avLst/>
          </a:prstGeom>
          <a:noFill/>
        </p:spPr>
      </p:pic>
      <p:pic>
        <p:nvPicPr>
          <p:cNvPr id="34" name="Picture 33" descr="admin_table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559" y="1644396"/>
            <a:ext cx="11803733" cy="3289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9150" y="533400"/>
            <a:ext cx="668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Admin_table</a:t>
            </a:r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2595" name="DefaultOcx" r:id="rId2" imgW="228600" imgH="274320"/>
        </mc:Choice>
        <mc:Fallback>
          <p:control name="DefaultOcx" r:id="rId2" imgW="228600" imgH="274320">
            <p:pic>
              <p:nvPicPr>
                <p:cNvPr id="2" name="DefaultOcx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596" name="HTMLCheckbox1" r:id="rId3" imgW="228600" imgH="274320"/>
        </mc:Choice>
        <mc:Fallback>
          <p:control name="HTMLCheckbox1" r:id="rId3" imgW="228600" imgH="274320">
            <p:pic>
              <p:nvPicPr>
                <p:cNvPr id="3" name="HTML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597" name="HTMLCheckbox2" r:id="rId4" imgW="228600" imgH="274320"/>
        </mc:Choice>
        <mc:Fallback>
          <p:control name="HTMLCheckbox2" r:id="rId4" imgW="228600" imgH="274320">
            <p:pic>
              <p:nvPicPr>
                <p:cNvPr id="4" name="HTMLCheck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598" name="HTMLCheckbox3" r:id="rId5" imgW="228600" imgH="274320"/>
        </mc:Choice>
        <mc:Fallback>
          <p:control name="HTMLCheckbox3" r:id="rId5" imgW="228600" imgH="274320">
            <p:pic>
              <p:nvPicPr>
                <p:cNvPr id="5" name="HTMLCheckbox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599" name="HTMLCheckbox4" r:id="rId6" imgW="228600" imgH="274320"/>
        </mc:Choice>
        <mc:Fallback>
          <p:control name="HTMLCheckbox4" r:id="rId6" imgW="228600" imgH="274320">
            <p:pic>
              <p:nvPicPr>
                <p:cNvPr id="6" name="HTMLCheckbox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600" name="HTMLCheckbox5" r:id="rId7" imgW="228600" imgH="274320"/>
        </mc:Choice>
        <mc:Fallback>
          <p:control name="HTMLCheckbox5" r:id="rId7" imgW="228600" imgH="274320">
            <p:pic>
              <p:nvPicPr>
                <p:cNvPr id="7" name="HTMLCheckbox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601" name="HTMLCheckbox6" r:id="rId8" imgW="228600" imgH="274320"/>
        </mc:Choice>
        <mc:Fallback>
          <p:control name="HTMLCheckbox6" r:id="rId8" imgW="228600" imgH="274320">
            <p:pic>
              <p:nvPicPr>
                <p:cNvPr id="8" name="HTMLCheckbox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602" name="HTMLCheckbox7" r:id="rId9" imgW="228600" imgH="274320"/>
        </mc:Choice>
        <mc:Fallback>
          <p:control name="HTMLCheckbox7" r:id="rId9" imgW="228600" imgH="274320">
            <p:pic>
              <p:nvPicPr>
                <p:cNvPr id="9" name="HTMLCheckbox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2603" name="HTMLCheckbox8" r:id="rId10" imgW="228600" imgH="274320"/>
        </mc:Choice>
        <mc:Fallback>
          <p:control name="HTMLCheckbox8" r:id="rId10" imgW="228600" imgH="274320">
            <p:pic>
              <p:nvPicPr>
                <p:cNvPr id="10" name="HTMLCheckbox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1371600" cy="3048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906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2"/>
            <a:ext cx="9144000" cy="119766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ahnschrift SemiBold" panose="020B0502040204020203" pitchFamily="34" charset="0"/>
              </a:rPr>
              <a:t>WHAT IS E-CLASSROOM?</a:t>
            </a:r>
          </a:p>
        </p:txBody>
      </p:sp>
      <p:sp>
        <p:nvSpPr>
          <p:cNvPr id="33" name="Subtitle 32"/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2610182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This project IS ONE KIND OF E-EDUCATION WHICH CONTAIN MANY TYPES OF E-LEARNING FACILITIES WITH PROBLEM SOLVING,ONLINE COURSE,GROUP DISCUSSION SYSTEM, SUBJECT EXPERTS. BY WHICH USER(STUDENT) CAN EASILY LEARN ANY PERTICULAR TOPIC AND CAN ALSO CHECK HIS/HER PROGRESS IN PERTICULAR TOPIC. </a:t>
            </a:r>
            <a:endParaRPr lang="en-IN" sz="2600" dirty="0">
              <a:latin typeface="Bahnschrift SemiBold" panose="020B0502040204020203" pitchFamily="34" charset="0"/>
            </a:endParaRP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1382178" y="1452565"/>
            <a:ext cx="347503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2D 2">
            <a:extLst>
              <a:ext uri="{FF2B5EF4-FFF2-40B4-BE49-F238E27FC236}">
                <a16:creationId xmlns:a16="http://schemas.microsoft.com/office/drawing/2014/main" id="{F7E77654-B14A-463A-9892-AB5ABE4D5E5E}"/>
              </a:ext>
            </a:extLst>
          </p:cNvPr>
          <p:cNvSpPr txBox="1"/>
          <p:nvPr/>
        </p:nvSpPr>
        <p:spPr>
          <a:xfrm>
            <a:off x="2172509" y="5174606"/>
            <a:ext cx="293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949858" y="1452565"/>
            <a:ext cx="347503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9012"/>
            <a:ext cx="11811000" cy="4590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647700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User_table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7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uty_tab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063595"/>
            <a:ext cx="7319010" cy="5508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342900"/>
            <a:ext cx="613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Feculty_table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295897" y="2744788"/>
            <a:ext cx="19477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796792" y="2420509"/>
            <a:ext cx="19823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exam_qut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86" y="1715262"/>
            <a:ext cx="12225686" cy="3885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85800"/>
            <a:ext cx="8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ExamQuiz_table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5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808165" y="2099702"/>
            <a:ext cx="20094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2729207"/>
            <a:ext cx="185414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 descr="problem_solve_tab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534"/>
            <a:ext cx="12192000" cy="3633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647700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Problem solve table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6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2636" y="1727153"/>
            <a:ext cx="185527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86864" y="2767570"/>
            <a:ext cx="194550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409" name="Picture 1" descr="C:\Users\Lenovo\Desktop\New folder\exam_categor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24014"/>
            <a:ext cx="12192000" cy="30863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76350" y="304800"/>
            <a:ext cx="676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Exam_category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03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Lenovo\Desktop\New folder\Course_Category_tab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1170686"/>
            <a:ext cx="11487150" cy="45534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38200" y="6096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Course_category_table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Lenovo\Desktop\New folder\Comments_tab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1482960"/>
            <a:ext cx="10763250" cy="4397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00100" y="47625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Comment_table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Lenovo\Desktop\New folder\FeedBack_tab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57351"/>
            <a:ext cx="11895156" cy="23431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28650" y="45720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Feedback_table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Lenovo\Desktop\New folder\repli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55788"/>
            <a:ext cx="12192000" cy="340587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76250" y="74295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Replies_table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_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6250" cy="68035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530089"/>
            <a:ext cx="7549367" cy="1646185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" panose="020B0502040204020203" pitchFamily="34" charset="0"/>
              </a:rPr>
              <a:t>CURRENT 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043" y="2796210"/>
            <a:ext cx="9793357" cy="2557669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UNACADEMY :-</a:t>
            </a:r>
            <a:r>
              <a:rPr lang="en-IN" sz="3200" dirty="0">
                <a:latin typeface="Calibri" panose="020F0502020204030204" pitchFamily="34" charset="0"/>
                <a:hlinkClick r:id="rId2"/>
              </a:rPr>
              <a:t>https://unacademy.com/</a:t>
            </a:r>
            <a:endParaRPr lang="en-US" sz="3200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GRADEUP :- </a:t>
            </a:r>
            <a:r>
              <a:rPr lang="en-US" sz="3200" dirty="0">
                <a:latin typeface="Calibri" panose="020F0502020204030204" pitchFamily="34" charset="0"/>
                <a:hlinkClick r:id="rId3"/>
              </a:rPr>
              <a:t>https://gradeup.co/</a:t>
            </a:r>
            <a:endParaRPr lang="en-US" sz="3200" dirty="0">
              <a:latin typeface="Calibri" panose="020F0502020204030204" pitchFamily="34" charset="0"/>
            </a:endParaRPr>
          </a:p>
          <a:p>
            <a:pPr marL="514350" lvl="0" indent="-514350">
              <a:buAutoNum type="arabicPeriod" startAt="3"/>
            </a:pPr>
            <a:r>
              <a:rPr lang="en-IN" sz="3200" dirty="0">
                <a:latin typeface="Calibri" panose="020F0502020204030204" pitchFamily="34" charset="0"/>
              </a:rPr>
              <a:t>BYJU`S:-</a:t>
            </a:r>
            <a:r>
              <a:rPr lang="en-IN" sz="3200" dirty="0">
                <a:latin typeface="Calibri" panose="020F0502020204030204" pitchFamily="34" charset="0"/>
                <a:hlinkClick r:id="rId4"/>
              </a:rPr>
              <a:t>https://byjus.com/</a:t>
            </a:r>
            <a:endParaRPr lang="en-IN" sz="3200" dirty="0">
              <a:latin typeface="Calibri" panose="020F0502020204030204" pitchFamily="34" charset="0"/>
            </a:endParaRPr>
          </a:p>
          <a:p>
            <a:pPr marL="514350" lvl="0" indent="-514350">
              <a:buAutoNum type="arabicPeriod" startAt="3"/>
            </a:pPr>
            <a:r>
              <a:rPr lang="en-IN" sz="3200" dirty="0">
                <a:latin typeface="Calibri" panose="020F0502020204030204" pitchFamily="34" charset="0"/>
              </a:rPr>
              <a:t>Udemy:- </a:t>
            </a:r>
            <a:r>
              <a:rPr lang="en-IN" sz="3200" dirty="0">
                <a:latin typeface="Calibri" panose="020F0502020204030204" pitchFamily="34" charset="0"/>
                <a:hlinkClick r:id="rId5"/>
              </a:rPr>
              <a:t>https://www.udemy.com/</a:t>
            </a:r>
            <a:endParaRPr lang="en-IN" sz="3200" dirty="0">
              <a:latin typeface="Calibri" panose="020F0502020204030204" pitchFamily="34" charset="0"/>
            </a:endParaRPr>
          </a:p>
          <a:p>
            <a:pPr marL="514350" lvl="0" indent="-514350">
              <a:buAutoNum type="arabicPeriod" startAt="3"/>
            </a:pPr>
            <a:endParaRPr lang="en-IN" sz="3200" dirty="0">
              <a:latin typeface="Calibri" panose="020F0502020204030204" pitchFamily="34" charset="0"/>
            </a:endParaRPr>
          </a:p>
          <a:p>
            <a:pPr marL="514350" lvl="0" indent="-514350">
              <a:buAutoNum type="arabicPeriod" startAt="3"/>
            </a:pP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043" y="2796211"/>
            <a:ext cx="11675167" cy="255766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US" sz="2200" dirty="0">
              <a:solidFill>
                <a:prstClr val="black">
                  <a:lumMod val="75000"/>
                  <a:lumOff val="25000"/>
                </a:prstClr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Lenovo\Desktop\New folder\screen\user_cour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586460" cy="7018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Lenovo\Desktop\New folder\screen\User_ex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Lenovo\Desktop\New folder\screen\user_exan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"/>
            <a:ext cx="12435842" cy="69951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Lenovo\Desktop\screen\f__updat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Lenovo\Desktop\screen\f_ex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8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Lenovo\Desktop\screen\faculty_coursce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8B49-9888-4E43-9539-12738C65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536192"/>
            <a:ext cx="10637123" cy="640080"/>
          </a:xfrm>
        </p:spPr>
        <p:txBody>
          <a:bodyPr>
            <a:noAutofit/>
          </a:bodyPr>
          <a:lstStyle/>
          <a:p>
            <a:pPr algn="ctr"/>
            <a:r>
              <a:rPr lang="en-IN" sz="5400" b="1" dirty="0">
                <a:latin typeface="Calibri" panose="020F0502020204030204" pitchFamily="34" charset="0"/>
              </a:rPr>
              <a:t>DRAWBACKS OF CURRENT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D1E5-6930-43AF-A36A-FA3A2984F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209" y="2547068"/>
            <a:ext cx="11003147" cy="3977640"/>
          </a:xfrm>
        </p:spPr>
        <p:txBody>
          <a:bodyPr>
            <a:normAutofit/>
          </a:bodyPr>
          <a:lstStyle/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DO NOT GIVE THE FACILITIES TO STUDENT TO DO COMMUNICATION 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WITH EACHOTHER.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IN THIS SYSTEM THEY DID NOT PROVIDE US FACILITY OF SOLVING THE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 PROBLEM OF STUDENTS.</a:t>
            </a: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IN CURRENT SYSTEM STUDENT DO NOT CHECK THEIR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PROGRESS.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20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9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47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2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0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89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68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7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7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39"/>
            <a:ext cx="12192794" cy="685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7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39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63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6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6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000" y="2298702"/>
            <a:ext cx="6985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      </a:t>
            </a:r>
          </a:p>
          <a:p>
            <a:r>
              <a:rPr lang="en-US" dirty="0"/>
              <a:t>        </a:t>
            </a:r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964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latin typeface="Bahnschrift SemiBold" panose="020B0502040204020203" pitchFamily="34" charset="0"/>
              </a:rPr>
              <a:t>USERS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47CAC-F3CB-4212-A786-9FB8FC4E1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874915" y="2895960"/>
            <a:ext cx="6318175" cy="64008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5" y="1839906"/>
            <a:ext cx="1866468" cy="894831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B3185-55B1-4BCD-A7BE-42F6303F1F07}"/>
              </a:ext>
            </a:extLst>
          </p:cNvPr>
          <p:cNvSpPr txBox="1"/>
          <p:nvPr/>
        </p:nvSpPr>
        <p:spPr>
          <a:xfrm>
            <a:off x="794267" y="1643272"/>
            <a:ext cx="10603467" cy="465151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8A9A3-E631-49AE-8C80-368E2763796F}"/>
              </a:ext>
            </a:extLst>
          </p:cNvPr>
          <p:cNvSpPr txBox="1"/>
          <p:nvPr/>
        </p:nvSpPr>
        <p:spPr>
          <a:xfrm>
            <a:off x="604435" y="2217168"/>
            <a:ext cx="8322367" cy="175185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514350" indent="-514350" algn="l">
              <a:lnSpc>
                <a:spcPts val="18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" panose="020B0502040204020203" pitchFamily="34" charset="0"/>
                <a:cs typeface="Segoe UI" panose="020B0502040204020203" pitchFamily="34" charset="0"/>
              </a:rPr>
              <a:t>ADMIN</a:t>
            </a:r>
          </a:p>
          <a:p>
            <a:pPr marL="514350" indent="-514350" algn="l">
              <a:lnSpc>
                <a:spcPts val="1800"/>
              </a:lnSpc>
              <a:spcAft>
                <a:spcPts val="600"/>
              </a:spcAft>
              <a:buFont typeface="+mj-lt"/>
              <a:buAutoNum type="arabicParenR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  <a:p>
            <a:pPr marL="514350" indent="-514350" algn="l">
              <a:lnSpc>
                <a:spcPts val="18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" panose="020B0502040204020203" pitchFamily="34" charset="0"/>
                <a:cs typeface="Segoe UI" panose="020B0502040204020203" pitchFamily="34" charset="0"/>
              </a:rPr>
              <a:t>SUBJECT EXPERT</a:t>
            </a:r>
          </a:p>
          <a:p>
            <a:pPr marL="514350" indent="-514350" algn="l">
              <a:lnSpc>
                <a:spcPts val="1800"/>
              </a:lnSpc>
              <a:spcAft>
                <a:spcPts val="600"/>
              </a:spcAft>
              <a:buFont typeface="+mj-lt"/>
              <a:buAutoNum type="arabicParenR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  <a:p>
            <a:pPr marL="514350" indent="-514350" algn="l">
              <a:lnSpc>
                <a:spcPts val="18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Bahnschrift SemiBold" panose="020B0502040204020203" pitchFamily="34" charset="0"/>
                <a:cs typeface="Segoe UI" panose="020B0502040204020203" pitchFamily="34" charset="0"/>
              </a:rPr>
              <a:t>STUDENT</a:t>
            </a: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Bahnschrift SemiBold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9263"/>
            <a:ext cx="10906125" cy="747712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DETAILS &amp; SERVICE EXPLANATION OF MODULES</a:t>
            </a:r>
          </a:p>
        </p:txBody>
      </p:sp>
      <p:sp>
        <p:nvSpPr>
          <p:cNvPr id="15" name="Step 2 Text" descr="Alternatively, with your model selected, on the Ribbon, in the 3D Model Tool Format tab, you can click on 3D Model Views gallery to apply one of the various position views.">
            <a:extLst>
              <a:ext uri="{FF2B5EF4-FFF2-40B4-BE49-F238E27FC236}">
                <a16:creationId xmlns:a16="http://schemas.microsoft.com/office/drawing/2014/main" id="{D223119D-72DB-4091-AE4B-0A82DC881E79}"/>
              </a:ext>
            </a:extLst>
          </p:cNvPr>
          <p:cNvSpPr txBox="1">
            <a:spLocks/>
          </p:cNvSpPr>
          <p:nvPr/>
        </p:nvSpPr>
        <p:spPr>
          <a:xfrm>
            <a:off x="1066038" y="3245892"/>
            <a:ext cx="3552967" cy="1058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DDAA5-B6E5-49F3-A495-94B7927A69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035176" y="4807121"/>
            <a:ext cx="833933" cy="1943095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C2F29-86DA-479C-BEF0-A25261BE993C}"/>
              </a:ext>
            </a:extLst>
          </p:cNvPr>
          <p:cNvSpPr txBox="1"/>
          <p:nvPr/>
        </p:nvSpPr>
        <p:spPr>
          <a:xfrm>
            <a:off x="636105" y="1539463"/>
            <a:ext cx="10601739" cy="531853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60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60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login.</a:t>
            </a: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Maintaining the website.</a:t>
            </a: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sure that student will get their information and material time to time.</a:t>
            </a: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sure that every faculty solve the problems of students and submit it on time to time.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sz="36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6933B-843A-4008-8B2D-EA50E0B8D1F3}"/>
              </a:ext>
            </a:extLst>
          </p:cNvPr>
          <p:cNvSpPr txBox="1"/>
          <p:nvPr/>
        </p:nvSpPr>
        <p:spPr>
          <a:xfrm>
            <a:off x="669235" y="1477617"/>
            <a:ext cx="10853531" cy="412142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endParaRPr lang="en-US" sz="6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IN" sz="60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6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34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Registration/login.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select the course to study.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give online exam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take material to study.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do group discussions.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 back.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F4B82-9A0B-4539-A1E8-F4800F3E2122}"/>
              </a:ext>
            </a:extLst>
          </p:cNvPr>
          <p:cNvSpPr txBox="1"/>
          <p:nvPr/>
        </p:nvSpPr>
        <p:spPr>
          <a:xfrm>
            <a:off x="1431233" y="344557"/>
            <a:ext cx="9687339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71136-28C3-40B5-A243-8327F3E5FF09}"/>
              </a:ext>
            </a:extLst>
          </p:cNvPr>
          <p:cNvSpPr/>
          <p:nvPr/>
        </p:nvSpPr>
        <p:spPr>
          <a:xfrm>
            <a:off x="669234" y="617091"/>
            <a:ext cx="10091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DETAILS &amp; SERVICE EXPLANATION OF MODULES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024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5617F-D610-4CD4-8FF5-BD24001A0D36}"/>
              </a:ext>
            </a:extLst>
          </p:cNvPr>
          <p:cNvSpPr txBox="1"/>
          <p:nvPr/>
        </p:nvSpPr>
        <p:spPr>
          <a:xfrm>
            <a:off x="914400" y="1789044"/>
            <a:ext cx="10707757" cy="386963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457200" indent="-4572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 EXPERT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Faculty login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the problems of students.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give the material and important for exam.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create question papers(practice paper)for online examination.</a:t>
            </a: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Discussion.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3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53498-D772-4023-B1B8-14BC8292B075}"/>
              </a:ext>
            </a:extLst>
          </p:cNvPr>
          <p:cNvSpPr txBox="1"/>
          <p:nvPr/>
        </p:nvSpPr>
        <p:spPr>
          <a:xfrm>
            <a:off x="768627" y="649358"/>
            <a:ext cx="10707756" cy="54996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2800" dirty="0"/>
              <a:t>DETAILS &amp; SERVICE EXPLANATION OF MODULES</a:t>
            </a:r>
            <a:endParaRPr lang="en-IN" sz="2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08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126FF7-C1F4-4C68-B9E0-A1BEBFA97A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774A73-0280-47B7-9E46-5069D2220801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6286C1-23B0-486D-BA90-391FEFBD898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379</Words>
  <Application>Microsoft Office PowerPoint</Application>
  <PresentationFormat>Widescreen</PresentationFormat>
  <Paragraphs>101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Arial Rounded MT Bold</vt:lpstr>
      <vt:lpstr>Bahnschrift SemiBold</vt:lpstr>
      <vt:lpstr>Calibri</vt:lpstr>
      <vt:lpstr>Constantia</vt:lpstr>
      <vt:lpstr>Lucida Sans Unicode</vt:lpstr>
      <vt:lpstr>Segoe UI</vt:lpstr>
      <vt:lpstr>Segoe UI Light</vt:lpstr>
      <vt:lpstr>Verdana</vt:lpstr>
      <vt:lpstr>Wingdings</vt:lpstr>
      <vt:lpstr>Wingdings 2</vt:lpstr>
      <vt:lpstr>Wingdings 3</vt:lpstr>
      <vt:lpstr>Concourse</vt:lpstr>
      <vt:lpstr>E-CLASSROOM</vt:lpstr>
      <vt:lpstr>WHAT IS E-CLASSROOM?</vt:lpstr>
      <vt:lpstr>CURRENT SYSTEM</vt:lpstr>
      <vt:lpstr>DRAWBACKS OF CURRENT SYSTEM </vt:lpstr>
      <vt:lpstr>PowerPoint Presentation</vt:lpstr>
      <vt:lpstr>USERS</vt:lpstr>
      <vt:lpstr>DETAILS &amp; SERVICE EXPLANATION OF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E-CLASSROOM</dc:title>
  <dc:creator/>
  <cp:lastModifiedBy/>
  <cp:revision>9</cp:revision>
  <dcterms:created xsi:type="dcterms:W3CDTF">2019-06-20T18:37:05Z</dcterms:created>
  <dcterms:modified xsi:type="dcterms:W3CDTF">2020-09-26T05:59:48Z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